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437" r:id="rId3"/>
    <p:sldId id="522" r:id="rId4"/>
    <p:sldId id="523" r:id="rId5"/>
    <p:sldId id="524" r:id="rId6"/>
    <p:sldId id="525" r:id="rId7"/>
    <p:sldId id="526"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522"/>
            <p14:sldId id="523"/>
            <p14:sldId id="524"/>
            <p14:sldId id="525"/>
            <p14:sldId id="526"/>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28-Jan-24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8</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28-Jan-24</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28-Jan-24</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28-Jan-24</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28-Jan-24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productplan.com/learn/break-product-features-into-user-stories/" TargetMode="External"/><Relationship Id="rId3" Type="http://schemas.openxmlformats.org/officeDocument/2006/relationships/slideLayout" Target="../slideLayouts/slideLayout2.xml"/><Relationship Id="rId7" Type="http://schemas.openxmlformats.org/officeDocument/2006/relationships/hyperlink" Target="https://www.productplan.com/glossary/agile-framework/"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hyperlink" Target="https://www.productplan.com/glossary/scrum-agile-framework/"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www.featuredrivendevelopment.com/"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http://www.featuredrivendevelopment.com/"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hyperlink" Target="https://www.productplan.com/glossary/extreme-programming/" TargetMode="External"/><Relationship Id="rId3" Type="http://schemas.openxmlformats.org/officeDocument/2006/relationships/slideLayout" Target="../slideLayouts/slideLayout2.xml"/><Relationship Id="rId7" Type="http://schemas.openxmlformats.org/officeDocument/2006/relationships/hyperlink" Target="https://www.productplan.com/learn/why-a-top-down-product-strategy-is-the-best-way-to-plan-your-roadmap/" TargetMode="Externa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122" y="76200"/>
            <a:ext cx="7772400" cy="5714999"/>
          </a:xfrm>
        </p:spPr>
        <p:txBody>
          <a:bodyPr/>
          <a:lstStyle/>
          <a:p>
            <a:r>
              <a:rPr lang="en-US" b="1" dirty="0" smtClean="0"/>
              <a:t>DR SNSRCAS, CBE</a:t>
            </a:r>
            <a:r>
              <a:rPr lang="en-US" dirty="0" smtClean="0"/>
              <a:t/>
            </a:r>
            <a:br>
              <a:rPr lang="en-US" dirty="0" smtClean="0"/>
            </a:br>
            <a:r>
              <a:rPr lang="en-US" dirty="0"/>
              <a:t> </a:t>
            </a:r>
            <a:r>
              <a:rPr lang="en-US" dirty="0" smtClean="0"/>
              <a:t>Software Engineering</a:t>
            </a:r>
            <a:br>
              <a:rPr lang="en-US" dirty="0" smtClean="0"/>
            </a:br>
            <a:r>
              <a:rPr lang="en-US" dirty="0" smtClean="0"/>
              <a:t>21UCA408</a:t>
            </a:r>
            <a:r>
              <a:rPr lang="en-US" dirty="0"/>
              <a:t> </a:t>
            </a:r>
            <a:r>
              <a:rPr lang="en-US" b="1" dirty="0" smtClean="0">
                <a:solidFill>
                  <a:srgbClr val="00B050"/>
                </a:solidFill>
              </a:rPr>
              <a:t/>
            </a:r>
            <a:br>
              <a:rPr lang="en-US" b="1" dirty="0" smtClean="0">
                <a:solidFill>
                  <a:srgbClr val="00B050"/>
                </a:solidFill>
              </a:rPr>
            </a:br>
            <a:r>
              <a:rPr lang="en-US" b="1" dirty="0" smtClean="0">
                <a:solidFill>
                  <a:srgbClr val="00B050"/>
                </a:solidFill>
              </a:rPr>
              <a:t>II BCA B</a:t>
            </a:r>
            <a:r>
              <a:rPr lang="en-US" b="1" dirty="0" smtClean="0">
                <a:solidFill>
                  <a:srgbClr val="C00000"/>
                </a:solidFill>
              </a:rPr>
              <a:t/>
            </a:r>
            <a:br>
              <a:rPr lang="en-US" b="1" dirty="0" smtClean="0">
                <a:solidFill>
                  <a:srgbClr val="C00000"/>
                </a:solidFill>
              </a:rPr>
            </a:br>
            <a:r>
              <a:rPr lang="en-US" b="1" dirty="0" smtClean="0">
                <a:solidFill>
                  <a:srgbClr val="C00000"/>
                </a:solidFill>
              </a:rPr>
              <a:t>UNIT I</a:t>
            </a:r>
            <a:br>
              <a:rPr lang="en-US" b="1" dirty="0" smtClean="0">
                <a:solidFill>
                  <a:srgbClr val="C00000"/>
                </a:solidFill>
              </a:rPr>
            </a:br>
            <a:r>
              <a:rPr lang="en-US" dirty="0"/>
              <a:t>Feature Driven Development(FDD</a:t>
            </a:r>
            <a:r>
              <a:rPr lang="en-US" dirty="0" smtClean="0"/>
              <a:t>)</a:t>
            </a:r>
            <a:endParaRPr lang="en-US" dirty="0"/>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6" y="471642"/>
            <a:ext cx="8534400" cy="5973763"/>
          </a:xfrm>
        </p:spPr>
        <p:txBody>
          <a:bodyPr>
            <a:normAutofit/>
          </a:bodyPr>
          <a:lstStyle/>
          <a:p>
            <a:pPr marL="0" indent="0" algn="ctr">
              <a:buNone/>
            </a:pPr>
            <a:r>
              <a:rPr lang="en-US" dirty="0"/>
              <a:t>Feature Driven Development(FDD)</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3046988"/>
          </a:xfrm>
          <a:prstGeom prst="rect">
            <a:avLst/>
          </a:prstGeom>
        </p:spPr>
        <p:txBody>
          <a:bodyPr wrap="square">
            <a:spAutoFit/>
          </a:bodyPr>
          <a:lstStyle/>
          <a:p>
            <a:pPr algn="just"/>
            <a:r>
              <a:rPr lang="en-US" sz="2400" dirty="0"/>
              <a:t>Feature Driven Development (FDD) is an </a:t>
            </a:r>
            <a:r>
              <a:rPr lang="en-US" sz="2400" dirty="0">
                <a:hlinkClick r:id="rId7"/>
              </a:rPr>
              <a:t>agile framework</a:t>
            </a:r>
            <a:r>
              <a:rPr lang="en-US" sz="2400" dirty="0"/>
              <a:t> that, as its name suggests, organizes software development around making progress on features. Features in the FDD context, though, are not necessarily product features in the commonly understood sense. They are, rather, more akin to </a:t>
            </a:r>
            <a:r>
              <a:rPr lang="en-US" sz="2400" dirty="0">
                <a:hlinkClick r:id="rId8"/>
              </a:rPr>
              <a:t>user stories</a:t>
            </a:r>
            <a:r>
              <a:rPr lang="en-US" sz="2400" dirty="0"/>
              <a:t> in </a:t>
            </a:r>
            <a:r>
              <a:rPr lang="en-US" sz="2400" dirty="0">
                <a:hlinkClick r:id="rId9"/>
              </a:rPr>
              <a:t>Scrum</a:t>
            </a:r>
            <a:r>
              <a:rPr lang="en-US" sz="2400" dirty="0"/>
              <a:t>. In other words, “complete the login process” might be considered a feature in the Feature Driven Development (FDD) methodology.</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6" y="471642"/>
            <a:ext cx="8534400" cy="5973763"/>
          </a:xfrm>
        </p:spPr>
        <p:txBody>
          <a:bodyPr>
            <a:normAutofit/>
          </a:bodyPr>
          <a:lstStyle/>
          <a:p>
            <a:pPr marL="0" indent="0" algn="ctr">
              <a:buNone/>
            </a:pPr>
            <a:r>
              <a:rPr lang="en-US" dirty="0"/>
              <a:t>Feature Driven Development(FDD)</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4893647"/>
          </a:xfrm>
          <a:prstGeom prst="rect">
            <a:avLst/>
          </a:prstGeom>
        </p:spPr>
        <p:txBody>
          <a:bodyPr wrap="square">
            <a:spAutoFit/>
          </a:bodyPr>
          <a:lstStyle/>
          <a:p>
            <a:r>
              <a:rPr lang="en-US" sz="2400" dirty="0"/>
              <a:t>The first real-world application of the Feature Driven Development methodology was on a 50-person software-development project for a Singapore-based financial institution, and the first public discussion of the methodology was in the 1999 book Java Modeling in Color with UML.</a:t>
            </a:r>
          </a:p>
          <a:p>
            <a:r>
              <a:rPr lang="en-US" sz="2400" dirty="0"/>
              <a:t>FDD was designed to follow a five-step development process, built largely around discrete “feature” projects. That project lifecycle looks like this:</a:t>
            </a:r>
          </a:p>
          <a:p>
            <a:r>
              <a:rPr lang="en-US" sz="2400" dirty="0"/>
              <a:t>Develop an overall model</a:t>
            </a:r>
          </a:p>
          <a:p>
            <a:r>
              <a:rPr lang="en-US" sz="2400" dirty="0"/>
              <a:t>Build a features list</a:t>
            </a:r>
          </a:p>
          <a:p>
            <a:r>
              <a:rPr lang="en-US" sz="2400" dirty="0"/>
              <a:t>Plan by feature</a:t>
            </a:r>
          </a:p>
          <a:p>
            <a:r>
              <a:rPr lang="en-US" sz="2400" dirty="0"/>
              <a:t>Design by feature</a:t>
            </a:r>
          </a:p>
          <a:p>
            <a:r>
              <a:rPr lang="en-US" sz="2400" dirty="0"/>
              <a:t>Build by feature</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92793835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6" y="471642"/>
            <a:ext cx="8534400" cy="5973763"/>
          </a:xfrm>
        </p:spPr>
        <p:txBody>
          <a:bodyPr>
            <a:normAutofit/>
          </a:bodyPr>
          <a:lstStyle/>
          <a:p>
            <a:pPr marL="0" indent="0" algn="ctr">
              <a:buNone/>
            </a:pPr>
            <a:r>
              <a:rPr lang="en-US" dirty="0"/>
              <a:t>Feature Driven Development(FDD)</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1815882"/>
          </a:xfrm>
          <a:prstGeom prst="rect">
            <a:avLst/>
          </a:prstGeom>
        </p:spPr>
        <p:txBody>
          <a:bodyPr wrap="square">
            <a:spAutoFit/>
          </a:bodyPr>
          <a:lstStyle/>
          <a:p>
            <a:r>
              <a:rPr lang="en-US" sz="2800" dirty="0">
                <a:ea typeface="Tahoma" panose="020B0604030504040204" pitchFamily="34" charset="0"/>
                <a:cs typeface="Tahoma" panose="020B0604030504040204" pitchFamily="34" charset="0"/>
              </a:rPr>
              <a:t>The framework has since gained widespread use particularly in larger organizations, and today there is a </a:t>
            </a:r>
            <a:r>
              <a:rPr lang="en-US" sz="2800" dirty="0">
                <a:ea typeface="Tahoma" panose="020B0604030504040204" pitchFamily="34" charset="0"/>
                <a:cs typeface="Tahoma" panose="020B0604030504040204" pitchFamily="34" charset="0"/>
                <a:hlinkClick r:id="rId7"/>
              </a:rPr>
              <a:t>thriving Feature Driven Development community</a:t>
            </a:r>
            <a:r>
              <a:rPr lang="en-US" sz="2800" dirty="0">
                <a:ea typeface="Tahoma" panose="020B0604030504040204" pitchFamily="34" charset="0"/>
                <a:cs typeface="Tahoma" panose="020B0604030504040204" pitchFamily="34" charset="0"/>
              </a:rPr>
              <a:t> with its own website.</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81166404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6" y="471642"/>
            <a:ext cx="8534400" cy="5973763"/>
          </a:xfrm>
        </p:spPr>
        <p:txBody>
          <a:bodyPr>
            <a:normAutofit/>
          </a:bodyPr>
          <a:lstStyle/>
          <a:p>
            <a:pPr marL="0" indent="0" algn="ctr">
              <a:buNone/>
            </a:pPr>
            <a:r>
              <a:rPr lang="en-US" dirty="0"/>
              <a:t>Feature Driven Development(FDD)</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2677656"/>
          </a:xfrm>
          <a:prstGeom prst="rect">
            <a:avLst/>
          </a:prstGeom>
        </p:spPr>
        <p:txBody>
          <a:bodyPr wrap="square">
            <a:spAutoFit/>
          </a:bodyPr>
          <a:lstStyle/>
          <a:p>
            <a:r>
              <a:rPr lang="en-US" sz="2800" dirty="0">
                <a:ea typeface="Tahoma" panose="020B0604030504040204" pitchFamily="34" charset="0"/>
                <a:cs typeface="Tahoma" panose="020B0604030504040204" pitchFamily="34" charset="0"/>
              </a:rPr>
              <a:t>The framework has since gained widespread use particularly in larger organizations, and today there is a </a:t>
            </a:r>
            <a:r>
              <a:rPr lang="en-US" sz="2800" dirty="0">
                <a:ea typeface="Tahoma" panose="020B0604030504040204" pitchFamily="34" charset="0"/>
                <a:cs typeface="Tahoma" panose="020B0604030504040204" pitchFamily="34" charset="0"/>
                <a:hlinkClick r:id="rId7"/>
              </a:rPr>
              <a:t>thriving Feature Driven Development community</a:t>
            </a:r>
            <a:r>
              <a:rPr lang="en-US" sz="2800" dirty="0">
                <a:ea typeface="Tahoma" panose="020B0604030504040204" pitchFamily="34" charset="0"/>
                <a:cs typeface="Tahoma" panose="020B0604030504040204" pitchFamily="34" charset="0"/>
              </a:rPr>
              <a:t> with its own website</a:t>
            </a:r>
            <a:r>
              <a:rPr lang="en-US" sz="2800" dirty="0" smtClean="0">
                <a:ea typeface="Tahoma" panose="020B0604030504040204" pitchFamily="34" charset="0"/>
                <a:cs typeface="Tahoma" panose="020B0604030504040204" pitchFamily="34" charset="0"/>
              </a:rPr>
              <a:t>.</a:t>
            </a:r>
          </a:p>
          <a:p>
            <a:endParaRPr lang="en-US" sz="2800" dirty="0">
              <a:ea typeface="Tahoma" panose="020B0604030504040204" pitchFamily="34" charset="0"/>
              <a:cs typeface="Tahoma" panose="020B0604030504040204" pitchFamily="34" charset="0"/>
            </a:endParaRPr>
          </a:p>
          <a:p>
            <a:endParaRPr lang="en-US" sz="2800" dirty="0">
              <a:ea typeface="Tahoma" panose="020B0604030504040204" pitchFamily="34" charset="0"/>
              <a:cs typeface="Tahoma" panose="020B0604030504040204" pitchFamily="34" charset="0"/>
            </a:endParaRP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pic>
        <p:nvPicPr>
          <p:cNvPr id="9" name="Picture 8"/>
          <p:cNvPicPr>
            <a:picLocks noChangeAspect="1"/>
          </p:cNvPicPr>
          <p:nvPr/>
        </p:nvPicPr>
        <p:blipFill>
          <a:blip r:embed="rId8"/>
          <a:stretch>
            <a:fillRect/>
          </a:stretch>
        </p:blipFill>
        <p:spPr>
          <a:xfrm>
            <a:off x="1719262" y="3352800"/>
            <a:ext cx="5705475" cy="2514600"/>
          </a:xfrm>
          <a:prstGeom prst="rect">
            <a:avLst/>
          </a:prstGeom>
        </p:spPr>
      </p:pic>
    </p:spTree>
    <p:extLst>
      <p:ext uri="{BB962C8B-B14F-4D97-AF65-F5344CB8AC3E}">
        <p14:creationId xmlns:p14="http://schemas.microsoft.com/office/powerpoint/2010/main" val="343887950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6" y="471642"/>
            <a:ext cx="8534400" cy="5973763"/>
          </a:xfrm>
        </p:spPr>
        <p:txBody>
          <a:bodyPr>
            <a:normAutofit/>
          </a:bodyPr>
          <a:lstStyle/>
          <a:p>
            <a:pPr marL="0" indent="0" algn="ctr">
              <a:buNone/>
            </a:pPr>
            <a:r>
              <a:rPr lang="en-US" dirty="0"/>
              <a:t>Feature Driven Development(FDD)</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5016758"/>
          </a:xfrm>
          <a:prstGeom prst="rect">
            <a:avLst/>
          </a:prstGeom>
        </p:spPr>
        <p:txBody>
          <a:bodyPr wrap="square">
            <a:spAutoFit/>
          </a:bodyPr>
          <a:lstStyle/>
          <a:p>
            <a:pPr algn="just"/>
            <a:r>
              <a:rPr lang="en-US" sz="2400" dirty="0"/>
              <a:t>Strengths and Weakness of Feature Driven Development</a:t>
            </a:r>
          </a:p>
          <a:p>
            <a:pPr algn="just"/>
            <a:r>
              <a:rPr lang="en-US" sz="2400" dirty="0"/>
              <a:t>FDD’s strengths include:</a:t>
            </a:r>
          </a:p>
          <a:p>
            <a:pPr algn="just"/>
            <a:r>
              <a:rPr lang="en-US" sz="2400" dirty="0"/>
              <a:t>Simple five-step process allows for more rapid development</a:t>
            </a:r>
          </a:p>
          <a:p>
            <a:pPr algn="just"/>
            <a:r>
              <a:rPr lang="en-US" sz="2400" dirty="0"/>
              <a:t>Allows larger teams to move products forward with continuous success</a:t>
            </a:r>
          </a:p>
          <a:p>
            <a:pPr algn="just"/>
            <a:r>
              <a:rPr lang="en-US" sz="2400" dirty="0"/>
              <a:t>Leverages pre-defined development standards, so teams are able to move quickly</a:t>
            </a:r>
          </a:p>
          <a:p>
            <a:pPr algn="just"/>
            <a:r>
              <a:rPr lang="en-US" sz="2400" dirty="0"/>
              <a:t>FDD’s weaknesses include:</a:t>
            </a:r>
          </a:p>
          <a:p>
            <a:pPr algn="just"/>
            <a:r>
              <a:rPr lang="en-US" sz="2400" dirty="0"/>
              <a:t>Does not work efficiently for smaller projects</a:t>
            </a:r>
          </a:p>
          <a:p>
            <a:pPr algn="just"/>
            <a:r>
              <a:rPr lang="en-US" sz="2400" dirty="0"/>
              <a:t>Less written documentation, which can lead to confusion</a:t>
            </a:r>
          </a:p>
          <a:p>
            <a:pPr algn="just"/>
            <a:r>
              <a:rPr lang="en-US" sz="2400" dirty="0"/>
              <a:t>Highly dependent on lead developers or programmers</a:t>
            </a:r>
          </a:p>
          <a:p>
            <a:endParaRPr lang="en-US" sz="2800" dirty="0">
              <a:ea typeface="Tahoma" panose="020B0604030504040204" pitchFamily="34" charset="0"/>
              <a:cs typeface="Tahoma" panose="020B0604030504040204" pitchFamily="34" charset="0"/>
            </a:endParaRPr>
          </a:p>
          <a:p>
            <a:endParaRPr lang="en-US" sz="2800" dirty="0">
              <a:ea typeface="Tahoma" panose="020B0604030504040204" pitchFamily="34" charset="0"/>
              <a:cs typeface="Tahoma" panose="020B0604030504040204" pitchFamily="34" charset="0"/>
            </a:endParaRP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26952675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06" y="471642"/>
            <a:ext cx="8534400" cy="5973763"/>
          </a:xfrm>
        </p:spPr>
        <p:txBody>
          <a:bodyPr>
            <a:normAutofit/>
          </a:bodyPr>
          <a:lstStyle/>
          <a:p>
            <a:pPr marL="0" indent="0" algn="ctr">
              <a:buNone/>
            </a:pPr>
            <a:r>
              <a:rPr lang="en-US" dirty="0"/>
              <a:t>Feature Driven Development(FDD)</a:t>
            </a:r>
            <a:endParaRPr lang="en-US" dirty="0"/>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457200" y="1221517"/>
            <a:ext cx="8291925" cy="4278094"/>
          </a:xfrm>
          <a:prstGeom prst="rect">
            <a:avLst/>
          </a:prstGeom>
        </p:spPr>
        <p:txBody>
          <a:bodyPr wrap="square">
            <a:spAutoFit/>
          </a:bodyPr>
          <a:lstStyle/>
          <a:p>
            <a:pPr algn="just"/>
            <a:r>
              <a:rPr lang="en-US" sz="2400" dirty="0"/>
              <a:t>Should You Use Feature Driven Development?</a:t>
            </a:r>
          </a:p>
          <a:p>
            <a:pPr algn="just"/>
            <a:r>
              <a:rPr lang="en-US" sz="2400" dirty="0"/>
              <a:t>If you’re with a big corporation or are working on a large-scale software project, FDD might be right for your project. But this methodology relies heavily on chief developers and has a </a:t>
            </a:r>
            <a:r>
              <a:rPr lang="en-US" sz="2400" dirty="0">
                <a:hlinkClick r:id="rId7"/>
              </a:rPr>
              <a:t>top-down decision-making</a:t>
            </a:r>
            <a:r>
              <a:rPr lang="en-US" sz="2400" dirty="0"/>
              <a:t> approach, as opposed to some of the other agile frameworks (such as </a:t>
            </a:r>
            <a:r>
              <a:rPr lang="en-US" sz="2400" dirty="0">
                <a:hlinkClick r:id="rId8"/>
              </a:rPr>
              <a:t>XP</a:t>
            </a:r>
            <a:r>
              <a:rPr lang="en-US" sz="2400" dirty="0"/>
              <a:t>) that are based more on collective project ownership. If that type of methodology fits your company’s culture, then Feature Driven Development is worth investigating.</a:t>
            </a:r>
          </a:p>
          <a:p>
            <a:endParaRPr lang="en-US" sz="2800" dirty="0">
              <a:ea typeface="Tahoma" panose="020B0604030504040204" pitchFamily="34" charset="0"/>
              <a:cs typeface="Tahoma" panose="020B0604030504040204" pitchFamily="34" charset="0"/>
            </a:endParaRPr>
          </a:p>
          <a:p>
            <a:endParaRPr lang="en-US" sz="2800" dirty="0">
              <a:ea typeface="Tahoma" panose="020B0604030504040204" pitchFamily="34" charset="0"/>
              <a:cs typeface="Tahoma" panose="020B0604030504040204" pitchFamily="34" charset="0"/>
            </a:endParaRP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03473572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345</Words>
  <Application>Microsoft Office PowerPoint</Application>
  <PresentationFormat>On-screen Show (4:3)</PresentationFormat>
  <Paragraphs>48</Paragraphs>
  <Slides>8</Slides>
  <Notes>1</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Algerian</vt:lpstr>
      <vt:lpstr>Arial</vt:lpstr>
      <vt:lpstr>Calibri</vt:lpstr>
      <vt:lpstr>Tahoma</vt:lpstr>
      <vt:lpstr>Office Theme</vt:lpstr>
      <vt:lpstr>DR SNSRCAS, CBE  Software Engineering 21UCA408  II BCA B UNIT I Feature Driven Development(FDD)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380</cp:revision>
  <dcterms:created xsi:type="dcterms:W3CDTF">2006-08-16T00:00:00Z</dcterms:created>
  <dcterms:modified xsi:type="dcterms:W3CDTF">2024-01-28T14:54:05Z</dcterms:modified>
</cp:coreProperties>
</file>